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8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6"/>
  </p:notesMasterIdLst>
  <p:sldIdLst>
    <p:sldId id="307" r:id="rId5"/>
    <p:sldId id="283" r:id="rId6"/>
    <p:sldId id="302" r:id="rId7"/>
    <p:sldId id="299" r:id="rId8"/>
    <p:sldId id="291" r:id="rId9"/>
    <p:sldId id="284" r:id="rId10"/>
    <p:sldId id="290" r:id="rId11"/>
    <p:sldId id="285" r:id="rId12"/>
    <p:sldId id="314" r:id="rId13"/>
    <p:sldId id="300" r:id="rId14"/>
    <p:sldId id="308" r:id="rId15"/>
    <p:sldId id="303" r:id="rId16"/>
    <p:sldId id="301" r:id="rId17"/>
    <p:sldId id="304" r:id="rId18"/>
    <p:sldId id="305" r:id="rId19"/>
    <p:sldId id="306" r:id="rId20"/>
    <p:sldId id="289" r:id="rId21"/>
    <p:sldId id="297" r:id="rId22"/>
    <p:sldId id="296" r:id="rId23"/>
    <p:sldId id="309" r:id="rId24"/>
    <p:sldId id="268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17DE"/>
    <a:srgbClr val="FE2E46"/>
    <a:srgbClr val="6E1E90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48C9A-0175-1C45-99F8-4CDAE86F6A11}" v="4" dt="2024-10-08T15:42:53.718"/>
    <p1510:client id="{AEAD233D-E157-4B34-BCAF-E0C2744BEB93}" v="38" dt="2024-10-08T15:26:05.63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94692"/>
  </p:normalViewPr>
  <p:slideViewPr>
    <p:cSldViewPr snapToGrid="0">
      <p:cViewPr varScale="1">
        <p:scale>
          <a:sx n="65" d="100"/>
          <a:sy n="65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35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Online%20Training\Capstone%20Project\comp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6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Performance Metrics of Trained Models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comp!$B$8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29999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/>
          </c:spPr>
          <c:invertIfNegative val="0"/>
          <c:cat>
            <c:strRef>
              <c:f>comp!$A$9:$A$18</c:f>
              <c:strCache>
                <c:ptCount val="10"/>
                <c:pt idx="0">
                  <c:v>LR</c:v>
                </c:pt>
                <c:pt idx="1">
                  <c:v>LDA</c:v>
                </c:pt>
                <c:pt idx="2">
                  <c:v>KNN</c:v>
                </c:pt>
                <c:pt idx="3">
                  <c:v>DTC</c:v>
                </c:pt>
                <c:pt idx="4">
                  <c:v>SVM</c:v>
                </c:pt>
                <c:pt idx="5">
                  <c:v>RFC</c:v>
                </c:pt>
                <c:pt idx="6">
                  <c:v>ABC</c:v>
                </c:pt>
                <c:pt idx="7">
                  <c:v>XGB</c:v>
                </c:pt>
                <c:pt idx="8">
                  <c:v>NB</c:v>
                </c:pt>
                <c:pt idx="9">
                  <c:v>MLP</c:v>
                </c:pt>
              </c:strCache>
            </c:strRef>
          </c:cat>
          <c:val>
            <c:numRef>
              <c:f>comp!$B$9:$B$18</c:f>
              <c:numCache>
                <c:formatCode>0.00%</c:formatCode>
                <c:ptCount val="10"/>
                <c:pt idx="0">
                  <c:v>0.91110000000000002</c:v>
                </c:pt>
                <c:pt idx="1">
                  <c:v>0.875</c:v>
                </c:pt>
                <c:pt idx="2">
                  <c:v>0.91590000000000005</c:v>
                </c:pt>
                <c:pt idx="3">
                  <c:v>0.94469999999999998</c:v>
                </c:pt>
                <c:pt idx="4">
                  <c:v>0.93989999999999996</c:v>
                </c:pt>
                <c:pt idx="5">
                  <c:v>0.97119999999999995</c:v>
                </c:pt>
                <c:pt idx="6">
                  <c:v>0.91349999999999998</c:v>
                </c:pt>
                <c:pt idx="7">
                  <c:v>0.96389999999999998</c:v>
                </c:pt>
                <c:pt idx="8">
                  <c:v>0.87739999999999996</c:v>
                </c:pt>
                <c:pt idx="9">
                  <c:v>0.95189999999999997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D6-4C43-98E0-A3E1C11C2096}"/>
            </c:ext>
          </c:extLst>
        </c:ser>
        <c:ser>
          <c:idx val="1"/>
          <c:order val="1"/>
          <c:tx>
            <c:strRef>
              <c:f>comp!$C$8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29999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/>
          </c:spPr>
          <c:invertIfNegative val="0"/>
          <c:cat>
            <c:strRef>
              <c:f>comp!$A$9:$A$18</c:f>
              <c:strCache>
                <c:ptCount val="10"/>
                <c:pt idx="0">
                  <c:v>LR</c:v>
                </c:pt>
                <c:pt idx="1">
                  <c:v>LDA</c:v>
                </c:pt>
                <c:pt idx="2">
                  <c:v>KNN</c:v>
                </c:pt>
                <c:pt idx="3">
                  <c:v>DTC</c:v>
                </c:pt>
                <c:pt idx="4">
                  <c:v>SVM</c:v>
                </c:pt>
                <c:pt idx="5">
                  <c:v>RFC</c:v>
                </c:pt>
                <c:pt idx="6">
                  <c:v>ABC</c:v>
                </c:pt>
                <c:pt idx="7">
                  <c:v>XGB</c:v>
                </c:pt>
                <c:pt idx="8">
                  <c:v>NB</c:v>
                </c:pt>
                <c:pt idx="9">
                  <c:v>MLP</c:v>
                </c:pt>
              </c:strCache>
            </c:strRef>
          </c:cat>
          <c:val>
            <c:numRef>
              <c:f>comp!$C$9:$C$18</c:f>
              <c:numCache>
                <c:formatCode>0.00%</c:formatCode>
                <c:ptCount val="10"/>
                <c:pt idx="0">
                  <c:v>0.91180000000000005</c:v>
                </c:pt>
                <c:pt idx="1">
                  <c:v>0.88839999999999997</c:v>
                </c:pt>
                <c:pt idx="2">
                  <c:v>0.92320000000000002</c:v>
                </c:pt>
                <c:pt idx="3">
                  <c:v>0.94620000000000004</c:v>
                </c:pt>
                <c:pt idx="4">
                  <c:v>0.9405</c:v>
                </c:pt>
                <c:pt idx="5">
                  <c:v>0.97150000000000003</c:v>
                </c:pt>
                <c:pt idx="6">
                  <c:v>0.91539999999999999</c:v>
                </c:pt>
                <c:pt idx="7">
                  <c:v>0.96479999999999999</c:v>
                </c:pt>
                <c:pt idx="8">
                  <c:v>0.87790000000000001</c:v>
                </c:pt>
                <c:pt idx="9">
                  <c:v>0.95269999999999999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D6-4C43-98E0-A3E1C11C2096}"/>
            </c:ext>
          </c:extLst>
        </c:ser>
        <c:ser>
          <c:idx val="2"/>
          <c:order val="2"/>
          <c:tx>
            <c:strRef>
              <c:f>comp!$D$8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29999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/>
          </c:spPr>
          <c:invertIfNegative val="0"/>
          <c:cat>
            <c:strRef>
              <c:f>comp!$A$9:$A$18</c:f>
              <c:strCache>
                <c:ptCount val="10"/>
                <c:pt idx="0">
                  <c:v>LR</c:v>
                </c:pt>
                <c:pt idx="1">
                  <c:v>LDA</c:v>
                </c:pt>
                <c:pt idx="2">
                  <c:v>KNN</c:v>
                </c:pt>
                <c:pt idx="3">
                  <c:v>DTC</c:v>
                </c:pt>
                <c:pt idx="4">
                  <c:v>SVM</c:v>
                </c:pt>
                <c:pt idx="5">
                  <c:v>RFC</c:v>
                </c:pt>
                <c:pt idx="6">
                  <c:v>ABC</c:v>
                </c:pt>
                <c:pt idx="7">
                  <c:v>XGB</c:v>
                </c:pt>
                <c:pt idx="8">
                  <c:v>NB</c:v>
                </c:pt>
                <c:pt idx="9">
                  <c:v>MLP</c:v>
                </c:pt>
              </c:strCache>
            </c:strRef>
          </c:cat>
          <c:val>
            <c:numRef>
              <c:f>comp!$D$9:$D$18</c:f>
              <c:numCache>
                <c:formatCode>0.00%</c:formatCode>
                <c:ptCount val="10"/>
                <c:pt idx="0">
                  <c:v>0.91110000000000002</c:v>
                </c:pt>
                <c:pt idx="1">
                  <c:v>0.875</c:v>
                </c:pt>
                <c:pt idx="2">
                  <c:v>0.91590000000000005</c:v>
                </c:pt>
                <c:pt idx="3">
                  <c:v>0.94469999999999998</c:v>
                </c:pt>
                <c:pt idx="4">
                  <c:v>0.93989999999999996</c:v>
                </c:pt>
                <c:pt idx="5">
                  <c:v>0.97119999999999995</c:v>
                </c:pt>
                <c:pt idx="6">
                  <c:v>0.91349999999999998</c:v>
                </c:pt>
                <c:pt idx="7">
                  <c:v>0.96389999999999998</c:v>
                </c:pt>
                <c:pt idx="8">
                  <c:v>0.87739999999999996</c:v>
                </c:pt>
                <c:pt idx="9">
                  <c:v>0.95189999999999997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D6-4C43-98E0-A3E1C11C2096}"/>
            </c:ext>
          </c:extLst>
        </c:ser>
        <c:ser>
          <c:idx val="3"/>
          <c:order val="3"/>
          <c:tx>
            <c:strRef>
              <c:f>comp!$E$8</c:f>
              <c:strCache>
                <c:ptCount val="1"/>
                <c:pt idx="0">
                  <c:v>F1 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100000"/>
                    <a:shade val="100000"/>
                    <a:satMod val="129999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/>
          </c:spPr>
          <c:invertIfNegative val="0"/>
          <c:cat>
            <c:strRef>
              <c:f>comp!$A$9:$A$18</c:f>
              <c:strCache>
                <c:ptCount val="10"/>
                <c:pt idx="0">
                  <c:v>LR</c:v>
                </c:pt>
                <c:pt idx="1">
                  <c:v>LDA</c:v>
                </c:pt>
                <c:pt idx="2">
                  <c:v>KNN</c:v>
                </c:pt>
                <c:pt idx="3">
                  <c:v>DTC</c:v>
                </c:pt>
                <c:pt idx="4">
                  <c:v>SVM</c:v>
                </c:pt>
                <c:pt idx="5">
                  <c:v>RFC</c:v>
                </c:pt>
                <c:pt idx="6">
                  <c:v>ABC</c:v>
                </c:pt>
                <c:pt idx="7">
                  <c:v>XGB</c:v>
                </c:pt>
                <c:pt idx="8">
                  <c:v>NB</c:v>
                </c:pt>
                <c:pt idx="9">
                  <c:v>MLP</c:v>
                </c:pt>
              </c:strCache>
            </c:strRef>
          </c:cat>
          <c:val>
            <c:numRef>
              <c:f>comp!$E$9:$E$18</c:f>
              <c:numCache>
                <c:formatCode>0.00%</c:formatCode>
                <c:ptCount val="10"/>
                <c:pt idx="0">
                  <c:v>0.9113</c:v>
                </c:pt>
                <c:pt idx="1">
                  <c:v>0.87649999999999995</c:v>
                </c:pt>
                <c:pt idx="2">
                  <c:v>0.91669999999999996</c:v>
                </c:pt>
                <c:pt idx="3">
                  <c:v>0.94499999999999995</c:v>
                </c:pt>
                <c:pt idx="4">
                  <c:v>0.94010000000000005</c:v>
                </c:pt>
                <c:pt idx="5">
                  <c:v>0.97119999999999995</c:v>
                </c:pt>
                <c:pt idx="6">
                  <c:v>0.91390000000000005</c:v>
                </c:pt>
                <c:pt idx="7">
                  <c:v>0.96409999999999996</c:v>
                </c:pt>
                <c:pt idx="8">
                  <c:v>0.87760000000000005</c:v>
                </c:pt>
                <c:pt idx="9">
                  <c:v>0.95209999999999995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D6-4C43-98E0-A3E1C11C2096}"/>
            </c:ext>
          </c:extLst>
        </c:ser>
        <c:ser>
          <c:idx val="4"/>
          <c:order val="4"/>
          <c:tx>
            <c:strRef>
              <c:f>comp!$F$8</c:f>
              <c:strCache>
                <c:ptCount val="1"/>
                <c:pt idx="0">
                  <c:v>ROC AUC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100000"/>
                    <a:satMod val="129999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6493742118393925E-2"/>
                  <c:y val="-3.267383638692262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56F-48B5-B9AD-B0C78B33A20F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D56F-48B5-B9AD-B0C78B33A2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comp!$A$9:$A$18</c:f>
              <c:strCache>
                <c:ptCount val="10"/>
                <c:pt idx="0">
                  <c:v>LR</c:v>
                </c:pt>
                <c:pt idx="1">
                  <c:v>LDA</c:v>
                </c:pt>
                <c:pt idx="2">
                  <c:v>KNN</c:v>
                </c:pt>
                <c:pt idx="3">
                  <c:v>DTC</c:v>
                </c:pt>
                <c:pt idx="4">
                  <c:v>SVM</c:v>
                </c:pt>
                <c:pt idx="5">
                  <c:v>RFC</c:v>
                </c:pt>
                <c:pt idx="6">
                  <c:v>ABC</c:v>
                </c:pt>
                <c:pt idx="7">
                  <c:v>XGB</c:v>
                </c:pt>
                <c:pt idx="8">
                  <c:v>NB</c:v>
                </c:pt>
                <c:pt idx="9">
                  <c:v>MLP</c:v>
                </c:pt>
              </c:strCache>
            </c:strRef>
          </c:cat>
          <c:val>
            <c:numRef>
              <c:f>comp!$F$9:$F$18</c:f>
              <c:numCache>
                <c:formatCode>0.00%</c:formatCode>
                <c:ptCount val="10"/>
                <c:pt idx="0">
                  <c:v>0.96450000000000002</c:v>
                </c:pt>
                <c:pt idx="1">
                  <c:v>0.96220000000000006</c:v>
                </c:pt>
                <c:pt idx="2">
                  <c:v>0.98309999999999997</c:v>
                </c:pt>
                <c:pt idx="3">
                  <c:v>0.94569999999999999</c:v>
                </c:pt>
                <c:pt idx="4">
                  <c:v>0.98709999999999998</c:v>
                </c:pt>
                <c:pt idx="5">
                  <c:v>0.99770000000000003</c:v>
                </c:pt>
                <c:pt idx="6">
                  <c:v>0.96870000000000001</c:v>
                </c:pt>
                <c:pt idx="7">
                  <c:v>0.9899</c:v>
                </c:pt>
                <c:pt idx="8">
                  <c:v>0.94630000000000003</c:v>
                </c:pt>
                <c:pt idx="9">
                  <c:v>0.99439999999999995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D6-4C43-98E0-A3E1C11C20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22553952"/>
        <c:axId val="322552968"/>
      </c:barChart>
      <c:catAx>
        <c:axId val="32255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552968"/>
        <c:crosses val="autoZero"/>
        <c:auto val="1"/>
        <c:lblAlgn val="ctr"/>
        <c:lblOffset val="100"/>
        <c:noMultiLvlLbl val="0"/>
      </c:catAx>
      <c:valAx>
        <c:axId val="322552968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553952"/>
        <c:crosses val="autoZero"/>
        <c:crossBetween val="between"/>
        <c:minorUnit val="4.000000000000001E-3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-3145728 131072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-2097152 131072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0,'17'-17'2657'0'0,"2"-2"-2657"0"0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0-16777216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-2097152 131072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0,'17'-17'2657'0'0,"2"-2"-2657"0"0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9568256-13434880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746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422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189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214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6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0.png"/><Relationship Id="rId5" Type="http://schemas.openxmlformats.org/officeDocument/2006/relationships/image" Target="../media/image4.png"/><Relationship Id="rId10" Type="http://schemas.openxmlformats.org/officeDocument/2006/relationships/customXml" Target="../ink/ink38.xml"/><Relationship Id="rId4" Type="http://schemas.openxmlformats.org/officeDocument/2006/relationships/image" Target="../media/image2.png"/><Relationship Id="rId9" Type="http://schemas.openxmlformats.org/officeDocument/2006/relationships/image" Target="../media/image17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848" y="1963531"/>
            <a:ext cx="3911352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3893559" y="1688912"/>
            <a:ext cx="7843520" cy="236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700" b="1" dirty="0" smtClean="0">
                <a:sym typeface="Myriad Pro Semibold"/>
              </a:rPr>
              <a:t>Breaking </a:t>
            </a:r>
            <a:r>
              <a:rPr lang="en-US" sz="3700" b="1" dirty="0">
                <a:sym typeface="Myriad Pro Semibold"/>
              </a:rPr>
              <a:t>Language Barriers in Healthcare: A Multilingual AI for Early-Stage Diabetes Risk </a:t>
            </a:r>
            <a:r>
              <a:rPr lang="en-US" sz="3700" b="1" dirty="0" smtClean="0">
                <a:sym typeface="Myriad Pro Semibold"/>
              </a:rPr>
              <a:t>Prediction</a:t>
            </a:r>
            <a:endParaRPr lang="en-US" sz="3700" dirty="0">
              <a:sym typeface="Myriad Pro Semibold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C3C6A-022F-5B7B-AC8D-CA48D3C44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238569" y="4332195"/>
            <a:ext cx="3690998" cy="2267833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                By:</a:t>
            </a:r>
          </a:p>
          <a:p>
            <a:pPr marL="285750" indent="-285750" algn="l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Mikre </a:t>
            </a:r>
            <a:r>
              <a:rPr lang="en-US" sz="1600" dirty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Getu </a:t>
            </a:r>
            <a:r>
              <a:rPr lang="en-US" sz="1600" dirty="0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Mihrete</a:t>
            </a:r>
          </a:p>
          <a:p>
            <a:pPr marL="285750" indent="-285750" algn="l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Hana </a:t>
            </a:r>
            <a:r>
              <a:rPr lang="en-US" sz="1600" dirty="0" err="1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Mekonen</a:t>
            </a:r>
            <a:r>
              <a:rPr lang="en-US" sz="1600" dirty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 </a:t>
            </a:r>
            <a:r>
              <a:rPr lang="en-US" sz="1600" dirty="0" err="1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Tamiru</a:t>
            </a:r>
            <a:endParaRPr lang="en-US" sz="1600" dirty="0" smtClean="0">
              <a:solidFill>
                <a:srgbClr val="FEFFFE"/>
              </a:solidFill>
              <a:latin typeface="Microsoft YaHei Light"/>
              <a:ea typeface="Merriweather Sans Light"/>
              <a:cs typeface="Merriweather Sans Light"/>
              <a:sym typeface="Merriweather Sans Light"/>
            </a:endParaRPr>
          </a:p>
          <a:p>
            <a:pPr marL="285750" indent="-285750" algn="l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 err="1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Abeshu</a:t>
            </a:r>
            <a:r>
              <a:rPr lang="en-US" sz="1600" dirty="0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 </a:t>
            </a:r>
            <a:r>
              <a:rPr lang="en-US" sz="1600" dirty="0" err="1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Kebede</a:t>
            </a:r>
            <a:r>
              <a:rPr lang="en-US" sz="1600" dirty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 </a:t>
            </a:r>
            <a:r>
              <a:rPr lang="en-US" sz="1600" dirty="0" err="1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Kelbesa</a:t>
            </a:r>
            <a:endParaRPr lang="en-US" sz="1600" dirty="0" smtClean="0">
              <a:solidFill>
                <a:srgbClr val="FEFFFE"/>
              </a:solidFill>
              <a:latin typeface="Microsoft YaHei Light"/>
              <a:ea typeface="Merriweather Sans Light"/>
              <a:cs typeface="Merriweather Sans Light"/>
              <a:sym typeface="Merriweather Sans Light"/>
            </a:endParaRPr>
          </a:p>
          <a:p>
            <a:pPr marL="285750" indent="-285750" algn="l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Eden </a:t>
            </a:r>
            <a:r>
              <a:rPr lang="en-US" sz="1600" dirty="0" err="1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Habtetsion</a:t>
            </a:r>
            <a:r>
              <a:rPr lang="en-US" sz="1600" dirty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 </a:t>
            </a:r>
            <a:r>
              <a:rPr lang="en-US" sz="1600" dirty="0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Gebremedhin</a:t>
            </a:r>
          </a:p>
          <a:p>
            <a:pPr marL="285750" indent="-285750" algn="l">
              <a:lnSpc>
                <a:spcPct val="100000"/>
              </a:lnSpc>
              <a:spcAft>
                <a:spcPts val="1800"/>
              </a:spcAft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 err="1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Yared</a:t>
            </a:r>
            <a:r>
              <a:rPr lang="en-US" sz="1600" dirty="0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 </a:t>
            </a:r>
            <a:r>
              <a:rPr lang="en-US" sz="1600" dirty="0" err="1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Zenebe</a:t>
            </a:r>
            <a:r>
              <a:rPr lang="en-US" sz="1600" dirty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 </a:t>
            </a:r>
            <a:r>
              <a:rPr lang="en-US" sz="1600" dirty="0" err="1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Zewde</a:t>
            </a:r>
            <a:endParaRPr lang="en-US" sz="1600" dirty="0" smtClean="0">
              <a:solidFill>
                <a:srgbClr val="FEFFFE"/>
              </a:solidFill>
              <a:latin typeface="Microsoft YaHei Light"/>
              <a:ea typeface="Merriweather Sans Light"/>
              <a:cs typeface="Merriweather Sans Light"/>
              <a:sym typeface="Merriweather Sans Ligh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3C3C6A-022F-5B7B-AC8D-CA48D3C44C6A}"/>
              </a:ext>
            </a:extLst>
          </p:cNvPr>
          <p:cNvSpPr txBox="1">
            <a:spLocks/>
          </p:cNvSpPr>
          <p:nvPr/>
        </p:nvSpPr>
        <p:spPr>
          <a:xfrm>
            <a:off x="10338618" y="5884606"/>
            <a:ext cx="1902473" cy="865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>
              <a:lnSpc>
                <a:spcPct val="100000"/>
              </a:lnSpc>
              <a:spcAft>
                <a:spcPts val="1800"/>
              </a:spcAft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 smtClean="0">
                <a:solidFill>
                  <a:srgbClr val="FEFFFE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June 17, 2025</a:t>
            </a:r>
            <a:endParaRPr lang="en-US" sz="1600" b="1" dirty="0">
              <a:solidFill>
                <a:srgbClr val="FEFFFE"/>
              </a:solidFill>
              <a:latin typeface="Microsoft YaHei Light"/>
              <a:ea typeface="Merriweather Sans Light"/>
              <a:cs typeface="Merriweather Sans Light"/>
              <a:sym typeface="Merriweather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09736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5892664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Age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Distribution: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Bimodal peaks around 40 and 60 years, suggesting increased susceptibility.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Feature Selection: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Chi-squared (χ2) test identified top predictive symptoms.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Top Indicators: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Polydipsia (excessive thirst), Polyuria (frequent urination), and Sudden Weight Loss emerged as strongest indicators of diabetes risk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47" y="2249738"/>
            <a:ext cx="4837113" cy="3571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 descr="E:\Online Training\Capstone Project\chisquer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32" y="2143760"/>
            <a:ext cx="8707448" cy="3830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474632" y="6061324"/>
            <a:ext cx="326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617DE"/>
                </a:solidFill>
              </a:rPr>
              <a:t>Feature importance visualization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2257696" y="1265135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 smtClean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….. </a:t>
            </a:r>
            <a:r>
              <a:rPr lang="en-US" sz="3350" b="1" dirty="0" smtClean="0">
                <a:latin typeface="Microsoft YaHei"/>
                <a:ea typeface="Microsoft YaHei"/>
              </a:rPr>
              <a:t>Cont</a:t>
            </a:r>
            <a:r>
              <a:rPr lang="en-US" sz="3350" b="1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’</a:t>
            </a:r>
            <a:r>
              <a:rPr lang="en-US" sz="3350" b="1" dirty="0" smtClean="0">
                <a:latin typeface="Microsoft YaHei"/>
                <a:ea typeface="Microsoft YaHei"/>
              </a:rPr>
              <a:t>d</a:t>
            </a:r>
            <a:endParaRPr lang="en-US" sz="3350" b="1" dirty="0">
              <a:solidFill>
                <a:srgbClr val="383838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9726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6238104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Split: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80% train / 20% test split, stratified to preserve class balance.</a:t>
            </a:r>
          </a:p>
          <a:p>
            <a:pPr marL="342900" lvl="1" indent="-342900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Trained a diverse suite of ten supervised classifiers.</a:t>
            </a:r>
          </a:p>
          <a:p>
            <a:pPr marL="342900" lvl="1" indent="-342900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Models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included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Logistic Regression, Linear Discriminant Analysis, Gaussian Naive Bayes, 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K-Nearest Neighbors,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Decision Tree, Random Forest, </a:t>
            </a:r>
            <a:r>
              <a:rPr lang="en-US" sz="2000" b="1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AdaBoost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, Linear SVM, </a:t>
            </a:r>
            <a:r>
              <a:rPr lang="en-US" sz="2000" b="1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XGBoost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, and Multilayer Perceptron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Employed stratified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10-fold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cross-validation to gauge out-of-sample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performance.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342900" lvl="1" indent="-342900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Identified the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Random Forest Classifier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as the top-performing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878630379"/>
              </p:ext>
            </p:extLst>
          </p:nvPr>
        </p:nvGraphicFramePr>
        <p:xfrm>
          <a:off x="7185986" y="2219975"/>
          <a:ext cx="4619934" cy="3886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Evaluated models using 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5 metrics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Accuracy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, Precision, Recall, F1-Score, and ROC AUC.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Systematic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hyperparameter tuning using </a:t>
            </a:r>
            <a:r>
              <a:rPr lang="en-US" sz="2000" b="1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RandomizedSearchCV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for </a:t>
            </a:r>
            <a:r>
              <a:rPr lang="en-US" alt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RFC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with tunable parameters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Parameters Fine-tuned: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n_estimators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max_depth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min_samples_split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Tuned Values: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n_estimators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= 1000,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max_depth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= 16,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min_samples_split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=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10.</a:t>
            </a:r>
            <a:endParaRPr lang="en-US" alt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 including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max_depth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min_samples_split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were fine-tuned. The optimized parameters were: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= 1000,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max_depth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= 16,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min_samples_split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= 10.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 including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max_depth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min_samples_split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were fine-tuned. The optimized parameters were: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= 1000,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max_depth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= 16,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min_samples_split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= 10.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 Fine-tuned: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max_depth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min_samples_split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Tuned Values: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= 1000,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max_depth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= 16, 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min_samples_split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= 10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Cultural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refinement: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Validated symptom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translations (e.g., "polyuria" in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Amharic), addressed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dialect nuances (e.g., "blurred vision" in Tigrigna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))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Technical refinement: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RTL(Right-to-Left) language UI adaptation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(e.g., Arabic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)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Testing: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99.04% accuracy / 100% AUC on final 20% test set</a:t>
            </a:r>
          </a:p>
          <a:p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Real-world validation: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Minimal false negatives in confusion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matrix</a:t>
            </a:r>
            <a:endParaRPr lang="en-US" sz="2000" dirty="0" smtClean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Confusion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matrix demonstrates high accuracy with very few misclassifications.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The </a:t>
            </a:r>
            <a:r>
              <a:rPr lang="en-US" sz="2000" b="1" i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final tuned Random Forest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Classifier achieved a remarkable 99.04% accuracy and an AUC of 100%.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The result indicates near-perfect discrimination between positive and negative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diabetes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13" name="Picture 12" descr="8E927532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4" y="3757660"/>
            <a:ext cx="4934492" cy="293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E1D6BC10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770" y="3908324"/>
            <a:ext cx="5234151" cy="264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415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5368605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 fontScale="925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Developed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 user-friendly web application for global accessibility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Tech Stack: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Flask (Frontend/Backend), HTML, JavaScript, CSS for interactive UI.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Translation: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Pre-translated dictionary-based approach with rigorous manual validation for medical terms, ensuring linguistic accuracy and cultural relevance.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User Flow: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Select language -&gt; Input age/gender/symptoms -&gt; Instant risk prediction with explanation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1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Multilingual Support: </a:t>
            </a:r>
            <a:r>
              <a:rPr lang="en-US" sz="21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Supports 10 languages: Afar, </a:t>
            </a:r>
            <a:r>
              <a:rPr lang="en-US" sz="2100" dirty="0" err="1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Afan</a:t>
            </a:r>
            <a:r>
              <a:rPr lang="en-US" sz="21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Oromo, Amharic, Arabic, Chinese, English, French, Hindi, Somali, Tigrigna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81" y="1476679"/>
            <a:ext cx="5569135" cy="44271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833588" y="5992025"/>
            <a:ext cx="614312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i="1" dirty="0">
                <a:solidFill>
                  <a:srgbClr val="4617DE"/>
                </a:solidFill>
                <a:latin typeface="Microsoft YaHei Light"/>
                <a:ea typeface="Calibri"/>
                <a:cs typeface="Calibri"/>
              </a:rPr>
              <a:t>Screenshot of </a:t>
            </a:r>
            <a:r>
              <a:rPr lang="en-US" i="1" dirty="0" smtClean="0">
                <a:solidFill>
                  <a:srgbClr val="4617DE"/>
                </a:solidFill>
                <a:latin typeface="Microsoft YaHei Light"/>
                <a:ea typeface="Calibri"/>
                <a:cs typeface="Calibri"/>
              </a:rPr>
              <a:t>the deployed </a:t>
            </a:r>
            <a:r>
              <a:rPr lang="en-US" i="1" dirty="0">
                <a:solidFill>
                  <a:srgbClr val="4617DE"/>
                </a:solidFill>
                <a:latin typeface="Microsoft YaHei Light"/>
                <a:ea typeface="Calibri"/>
                <a:cs typeface="Calibri"/>
              </a:rPr>
              <a:t>Multilingual AI Diabetes Risk Prediction System</a:t>
            </a:r>
          </a:p>
        </p:txBody>
      </p:sp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Enhanced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Accessibility: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Dedicated mobile applications, voice input functionalities for low-literacy users.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Advanced Model Development: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Explore deep learning architectures, integrate Explainable AI (XAI) for deeper insights.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Real-World Integration &amp; Validation: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Implement in clinical settings, rigorous validation through clinical trials, integration with healthcare systems.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Broader Language &amp; Data Scope: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Include more dialects, ethical integration of external data.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Feedback Loop Mechanisms: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Design system for user feedback to continuously improve the model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J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 B.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Echouffo-Tcheugui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et al., “Diagnosis and Management of Prediabetes: A Review,” JAMA, 2023.</a:t>
            </a:r>
          </a:p>
          <a:p>
            <a:pPr marL="342900" lvl="1" indent="-342900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Hostalek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, “Global epidemiology of prediabetes - present and future perspectives,”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Clin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 Diabetes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Endocrinol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., 2019.</a:t>
            </a:r>
          </a:p>
          <a:p>
            <a:pPr marL="342900" lvl="1" indent="-342900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“Report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on the Global Distribution of Native and Non-Native English Speakers.” Accessed: Jun. 15, 2025.</a:t>
            </a:r>
          </a:p>
          <a:p>
            <a:pPr marL="342900" lvl="1" indent="-342900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UCI, “Early Stage Diabetes Risk Prediction.” UCI Machine Learning Repository, 2020.</a:t>
            </a:r>
          </a:p>
          <a:p>
            <a:pPr marL="342900" lvl="1" indent="-342900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International Diabetes Federation. (2024). Ethiopia country profile. IDF Diabetes Atlas, 11th edition.</a:t>
            </a:r>
          </a:p>
          <a:p>
            <a:pPr marL="342900" lvl="1" indent="-342900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International Diabetes Federation. (2025). Global diabetes prevalence and projections. IDF Diabetes Atlas, 10th edition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  <a:p>
            <a:pPr marL="342900" lvl="1" indent="-342900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Hastie, T.,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Tibshirani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, R., &amp; Friedman, J. (2009). The Elements of Statistical Learning: Data Mining, Inference, and Prediction (2nd ed.). Springer.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4606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 dirty="0">
                <a:latin typeface="Microsoft YaHei"/>
              </a:rPr>
              <a:t>Thank you!</a:t>
            </a:r>
            <a:endParaRPr lang="en-US" b="1" dirty="0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Prediabetes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affects 1 in 3 adults worldwide;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90%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are unaware, risking progression to Type 2 diabetes and severe complications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  <a:p>
            <a:pPr marL="342900" lvl="1" indent="-342900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 Ethiopia, approximately 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4.4%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of adults (around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2.3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million people) live with diabetes, with 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5.7%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unaware of their condition, higher than the African average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(3.9%).</a:t>
            </a:r>
          </a:p>
          <a:p>
            <a:pPr marL="342900" lvl="1" indent="-342900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Existing diabetes risk predictors (e.g.,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FINDRISC, </a:t>
            </a:r>
            <a:r>
              <a:rPr lang="en-US" sz="2000" b="1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QDiabetes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) are primarily English-only, neglecting over 1 billion non-native English speakers.</a:t>
            </a:r>
          </a:p>
          <a:p>
            <a:pPr marL="342900" lvl="1" indent="-342900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This creates a profound linguistic barrier and lacks cultural relevance in health assessments, hindering early detection, especially in linguistically diverse regions like Ethiopia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Develop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 multilingual system using ML to predict early-stage diabetes risk in 10 languages.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Make screening accessible, interpretable, and actionable for underserved populations.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Integrate individual health data &amp; demographics to enhance accessibility and awareness.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Provide risk prediction without requiring expensive laboratory tests.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Offer culturally adapted symptom descriptions for clarity and accurate interpretation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579776" y="2469471"/>
            <a:ext cx="5695782" cy="3501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Contributes to 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SDG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3 (Good Health and Well-Being):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Facilitates early detection and prevention of diabetes, reducing healthcare burdens.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Aligns with 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SDG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10 (Reduced Inequalities):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Ensures vital health information is accessible to non-English speakers through multilingual support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Empowers underserved communities with personalized health insights in their native languages, fostering inclusive digital health.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37921B-7F14-076A-E2CF-079D6214588E}"/>
              </a:ext>
            </a:extLst>
          </p:cNvPr>
          <p:cNvSpPr/>
          <p:nvPr/>
        </p:nvSpPr>
        <p:spPr>
          <a:xfrm>
            <a:off x="6780810" y="3158239"/>
            <a:ext cx="4061361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</a:rPr>
              <a:t>Add your SDG image here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8" name="Picture 8" descr="sdg3 - HealthTimes">
            <a:extLst>
              <a:ext uri="{FF2B5EF4-FFF2-40B4-BE49-F238E27FC236}">
                <a16:creationId xmlns:a16="http://schemas.microsoft.com/office/drawing/2014/main" id="{C2E3C9AB-7BA2-462B-836B-B62AA3F57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74" y="1536917"/>
            <a:ext cx="4633150" cy="245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SDG 10: Reducing Inequalities for a Fairer World 🌍⚖️ – We are Champions ...">
            <a:extLst>
              <a:ext uri="{FF2B5EF4-FFF2-40B4-BE49-F238E27FC236}">
                <a16:creationId xmlns:a16="http://schemas.microsoft.com/office/drawing/2014/main" id="{98E059CA-BE48-4EE0-8AD2-DAC2A0B88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810" y="3790659"/>
            <a:ext cx="4872894" cy="235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213673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47734" y="2081401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Dataset Source: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UCI Early-Stage Diabetes Risk Prediction Dataset (520 patient records, 17 features).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Features: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Demographic (age, gender) and symptom-related (polyuria, polydipsia, sudden weight loss, etc.). 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Target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 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Diabetes risk (Positive/Negative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)</a:t>
            </a:r>
          </a:p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Preprocessing: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Meticulously cleaned, encoded 'Yes'/'No' to 1/0, no missing values.</a:t>
            </a:r>
          </a:p>
          <a:p>
            <a:pPr marL="853439" lvl="2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Due to class imbalance in the training set (256 positives and 160 negatives), we used </a:t>
            </a:r>
            <a:r>
              <a:rPr lang="en-US" sz="2000" b="1" i="1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RandomOverSampler</a:t>
            </a:r>
            <a:r>
              <a:rPr lang="en-US" sz="2000" b="1" i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to balance the training data (256 positives and 256 negatives after oversampling).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853439" lvl="2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Key Challenge/Differentiator: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Language expansion and cultural adaptation; translated questionnaires into 10 languages using professional translators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2124961" y="1096608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 smtClean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….. </a:t>
            </a:r>
            <a:r>
              <a:rPr lang="en-US" sz="3350" b="1" dirty="0" smtClean="0">
                <a:latin typeface="Microsoft YaHei"/>
                <a:ea typeface="Microsoft YaHei"/>
              </a:rPr>
              <a:t>Cont</a:t>
            </a:r>
            <a:r>
              <a:rPr lang="en-US" sz="3350" b="1" dirty="0" smtClean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’</a:t>
            </a:r>
            <a:r>
              <a:rPr lang="en-US" sz="3350" b="1" dirty="0" smtClean="0">
                <a:latin typeface="Microsoft YaHei"/>
                <a:ea typeface="Microsoft YaHei"/>
              </a:rPr>
              <a:t>d</a:t>
            </a:r>
            <a:endParaRPr lang="en-US" sz="3350" b="1" dirty="0">
              <a:solidFill>
                <a:srgbClr val="383838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47734" y="1862900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lvl="1" indent="-342900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6430" y="6094173"/>
            <a:ext cx="60465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dirty="0" smtClean="0">
                <a:solidFill>
                  <a:srgbClr val="4617DE"/>
                </a:solidFill>
              </a:rPr>
              <a:t>Sample of the dataset after categorical transformation</a:t>
            </a:r>
            <a:endParaRPr lang="en-US" dirty="0">
              <a:solidFill>
                <a:srgbClr val="4617DE"/>
              </a:solidFill>
            </a:endParaRPr>
          </a:p>
        </p:txBody>
      </p:sp>
      <p:pic>
        <p:nvPicPr>
          <p:cNvPr id="18" name="Picture 17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34" y="1696839"/>
            <a:ext cx="10585616" cy="19957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234968" y="3839110"/>
            <a:ext cx="562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4617DE"/>
                </a:solidFill>
              </a:rPr>
              <a:t>Sample of the original dataset before</a:t>
            </a:r>
            <a:r>
              <a:rPr lang="en-US" dirty="0" smtClean="0">
                <a:solidFill>
                  <a:srgbClr val="4617DE"/>
                </a:solidFill>
              </a:rPr>
              <a:t> data transformation</a:t>
            </a:r>
          </a:p>
        </p:txBody>
      </p:sp>
      <p:pic>
        <p:nvPicPr>
          <p:cNvPr id="19" name="Picture 18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89" y="4263032"/>
            <a:ext cx="10088531" cy="1721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855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_Flow_SignoffStatus xmlns="6259e846-8b77-4076-b7b3-191dee427045" xsi:nil="true"/>
    <Time xmlns="6259e846-8b77-4076-b7b3-191dee4270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5A1437-D0FC-45AE-95B7-D57A756B97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2449C5-8A7C-4DDF-8BBD-9834F5F8D2B3}">
  <ds:schemaRefs>
    <ds:schemaRef ds:uri="http://schemas.microsoft.com/office/2006/metadata/properties"/>
    <ds:schemaRef ds:uri="http://purl.org/dc/elements/1.1/"/>
    <ds:schemaRef ds:uri="97847797-b717-4ffb-b5fd-2a237f853cda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6259e846-8b77-4076-b7b3-191dee427045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1116</Words>
  <Application>Microsoft Office PowerPoint</Application>
  <PresentationFormat>Widescreen</PresentationFormat>
  <Paragraphs>107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Malgun Gothic Semilight</vt:lpstr>
      <vt:lpstr>Microsoft YaHei</vt:lpstr>
      <vt:lpstr>Microsoft YaHei Light</vt:lpstr>
      <vt:lpstr>Arial</vt:lpstr>
      <vt:lpstr>Arial Unicode MS</vt:lpstr>
      <vt:lpstr>Calibri</vt:lpstr>
      <vt:lpstr>Calibri Light</vt:lpstr>
      <vt:lpstr>Courier New</vt:lpstr>
      <vt:lpstr>Helvetica Neue Thin</vt:lpstr>
      <vt:lpstr>Merriweather Sans Light</vt:lpstr>
      <vt:lpstr>Merriweather Sans Regular</vt:lpstr>
      <vt:lpstr>Merriweather Sans Regular ExtraBold</vt:lpstr>
      <vt:lpstr>Myriad Pro Semibold</vt:lpstr>
      <vt:lpstr>Wingdings</vt:lpstr>
      <vt:lpstr>frontiertech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LAB-7</dc:creator>
  <cp:lastModifiedBy>PC</cp:lastModifiedBy>
  <cp:revision>89</cp:revision>
  <dcterms:modified xsi:type="dcterms:W3CDTF">2025-06-16T18:45:10Z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